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sldIdLst>
    <p:sldId id="272" r:id="rId2"/>
    <p:sldId id="260" r:id="rId3"/>
    <p:sldId id="268" r:id="rId4"/>
    <p:sldId id="262" r:id="rId5"/>
    <p:sldId id="263" r:id="rId6"/>
    <p:sldId id="264" r:id="rId7"/>
    <p:sldId id="265" r:id="rId8"/>
    <p:sldId id="270" r:id="rId9"/>
    <p:sldId id="271" r:id="rId10"/>
    <p:sldId id="273" r:id="rId11"/>
    <p:sldId id="274" r:id="rId12"/>
    <p:sldId id="279" r:id="rId13"/>
    <p:sldId id="280" r:id="rId14"/>
    <p:sldId id="281" r:id="rId15"/>
    <p:sldId id="282" r:id="rId16"/>
    <p:sldId id="276" r:id="rId17"/>
    <p:sldId id="277" r:id="rId18"/>
    <p:sldId id="278" r:id="rId19"/>
    <p:sldId id="283" r:id="rId20"/>
    <p:sldId id="284" r:id="rId21"/>
    <p:sldId id="285" r:id="rId22"/>
    <p:sldId id="287" r:id="rId23"/>
    <p:sldId id="267" r:id="rId24"/>
    <p:sldId id="25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EA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64" autoAdjust="0"/>
    <p:restoredTop sz="94660"/>
  </p:normalViewPr>
  <p:slideViewPr>
    <p:cSldViewPr>
      <p:cViewPr>
        <p:scale>
          <a:sx n="100" d="100"/>
          <a:sy n="100" d="100"/>
        </p:scale>
        <p:origin x="-58" y="11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30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B27124-FF4F-4D6B-A055-09E7B7405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E4F5E-C88B-41DD-BDE9-06D9BEC4CAB6}" type="slidenum">
              <a:rPr lang="en-US"/>
              <a:pPr/>
              <a:t>1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D0C3F-1571-4665-9845-E5D1BE58ADB9}" type="slidenum">
              <a:rPr lang="en-US"/>
              <a:pPr/>
              <a:t>2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CAB16-9FA4-47EB-BAC1-B42E1770867A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882E0-0C85-45EC-B0EF-4A56F6DCFBD8}" type="slidenum">
              <a:rPr lang="en-US"/>
              <a:pPr/>
              <a:t>5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CB36A-5556-4493-9FBC-9C1519FF4151}" type="slidenum">
              <a:rPr lang="en-US"/>
              <a:pPr/>
              <a:t>6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B38B7-7771-4779-A552-F44D5AA96605}" type="slidenum">
              <a:rPr lang="en-US"/>
              <a:pPr/>
              <a:t>7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CEF51-CE0B-4B47-BF05-EC50A787D11A}" type="slidenum">
              <a:rPr lang="en-US"/>
              <a:pPr/>
              <a:t>23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E0951-0884-4B51-A357-4DF03192533B}" type="slidenum">
              <a:rPr lang="en-US"/>
              <a:pPr/>
              <a:t>24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8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9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0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210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AU">
              <a:latin typeface="Helvetica" pitchFamily="-128" charset="0"/>
            </a:endParaRP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E0B951AF-6E10-4A12-8AC2-ED2614F2C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DEB0DF-26F6-4913-9333-3294E3B6B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990600"/>
            <a:ext cx="18859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90600"/>
            <a:ext cx="55054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5449D9-6048-46C9-9774-CB56326D5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885401-A6D6-4FEE-955D-DB4CBB58D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F7294-A877-4737-B1D5-A88131CFE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73FDC2-9CB7-4A85-BCD6-60008E731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EECCE4-239A-4B22-9491-7E3A3FF9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23E61-DA79-47F2-A530-BDED775D3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38E46C-1CCF-44F6-8285-273E04C13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C4C53B-5619-4F1D-A7A9-C3B6220A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19200" y="62484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 2009). Slides copyright 2009 by Roger Pressman.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BE913B-703A-4D4F-9C88-938AC7E8F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219200" y="-9525"/>
            <a:ext cx="7924800" cy="6867525"/>
            <a:chOff x="0" y="0"/>
            <a:chExt cx="5762" cy="4326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6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7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8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9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0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1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2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3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5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6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8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80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81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82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84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85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90600"/>
            <a:ext cx="6705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8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05000"/>
            <a:ext cx="6934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C656DD89-D3D9-4E59-BC6F-EED525DD60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-128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-128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E5D6C-5D40-41D3-93F3-37AB47E9A8A9}" type="slidenum">
              <a:rPr lang="en-US"/>
              <a:pPr/>
              <a:t>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Software &amp; Software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2F93D-74EC-4B19-A50A-765E782060A7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Engineering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realities:</a:t>
            </a:r>
          </a:p>
          <a:p>
            <a:pPr lvl="1"/>
            <a:r>
              <a:rPr lang="en-US" i="1">
                <a:latin typeface="Palatino" pitchFamily="-128" charset="0"/>
              </a:rPr>
              <a:t> a concerted effort should be made to understand the problem before a software solution is developed</a:t>
            </a:r>
          </a:p>
          <a:p>
            <a:pPr lvl="1"/>
            <a:r>
              <a:rPr lang="en-US" i="1">
                <a:latin typeface="Palatino" pitchFamily="-128" charset="0"/>
              </a:rPr>
              <a:t> design becomes a pivotal activity</a:t>
            </a:r>
          </a:p>
          <a:p>
            <a:pPr lvl="1"/>
            <a:r>
              <a:rPr lang="en-US" i="1">
                <a:latin typeface="Palatino" pitchFamily="-128" charset="0"/>
              </a:rPr>
              <a:t>software should exhibit high quality</a:t>
            </a:r>
          </a:p>
          <a:p>
            <a:pPr lvl="1"/>
            <a:r>
              <a:rPr lang="en-US" i="1">
                <a:latin typeface="Palatino" pitchFamily="-128" charset="0"/>
              </a:rPr>
              <a:t> software should be maintainable</a:t>
            </a:r>
          </a:p>
          <a:p>
            <a:r>
              <a:rPr lang="en-US">
                <a:latin typeface="Arial" charset="0"/>
              </a:rPr>
              <a:t>The seminal definition:</a:t>
            </a:r>
            <a:endParaRPr lang="en-US" i="1">
              <a:latin typeface="Palatino" pitchFamily="-128" charset="0"/>
            </a:endParaRPr>
          </a:p>
          <a:p>
            <a:pPr lvl="1"/>
            <a:r>
              <a:rPr lang="en-US" i="1">
                <a:latin typeface="Palatino" pitchFamily="-128" charset="0"/>
              </a:rPr>
              <a:t>[Software engineering is] the establishment and use of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sound engineering principles</a:t>
            </a:r>
            <a:r>
              <a:rPr lang="en-US" i="1">
                <a:latin typeface="Palatino" pitchFamily="-128" charset="0"/>
              </a:rPr>
              <a:t> in order to obtain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economically</a:t>
            </a:r>
            <a:r>
              <a:rPr lang="en-US" i="1">
                <a:latin typeface="Palatino" pitchFamily="-128" charset="0"/>
              </a:rPr>
              <a:t> software that is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reliable and works efficiently </a:t>
            </a:r>
            <a:r>
              <a:rPr lang="en-US" i="1">
                <a:latin typeface="Palatino" pitchFamily="-128" charset="0"/>
              </a:rPr>
              <a:t>on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real machines</a:t>
            </a:r>
            <a:r>
              <a:rPr lang="en-US" i="1">
                <a:latin typeface="Palatino" pitchFamily="-12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19D41-51C5-41BE-BE57-8EB1D2519741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Engineering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IEEE definition:</a:t>
            </a:r>
          </a:p>
          <a:p>
            <a:pPr lvl="1">
              <a:spcBef>
                <a:spcPts val="300"/>
              </a:spcBef>
            </a:pPr>
            <a:r>
              <a:rPr lang="en-US" i="1">
                <a:latin typeface="Palatino" pitchFamily="-128" charset="0"/>
              </a:rPr>
              <a:t>Software Engineering: (1) The application of a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systematic, disciplined, quantifiable approach</a:t>
            </a:r>
            <a:r>
              <a:rPr lang="en-US" i="1">
                <a:latin typeface="Palatino" pitchFamily="-128" charset="0"/>
              </a:rPr>
              <a:t> to the </a:t>
            </a: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development, operation, and maintenance</a:t>
            </a:r>
            <a:r>
              <a:rPr lang="en-US" i="1">
                <a:latin typeface="Palatino" pitchFamily="-128" charset="0"/>
              </a:rPr>
              <a:t> of software; that is, the application of engineering to software.  (2) The study of approaches as in 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9FE45-D0C6-4244-A2C9-71E3F8CD9637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5421313" cy="660400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A Layered Technology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429000" y="5029200"/>
            <a:ext cx="30845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chemeClr val="folHlink"/>
                </a:solidFill>
                <a:latin typeface="Palatino" pitchFamily="-128" charset="0"/>
              </a:rPr>
              <a:t>Software Engineering</a:t>
            </a:r>
            <a:endParaRPr lang="en-US" b="1">
              <a:latin typeface="Palatino" pitchFamily="-128" charset="0"/>
            </a:endParaRPr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1004888" y="3397250"/>
            <a:ext cx="7620000" cy="1285875"/>
          </a:xfrm>
          <a:prstGeom prst="ellipse">
            <a:avLst/>
          </a:prstGeom>
          <a:solidFill>
            <a:srgbClr val="01EA89"/>
          </a:solidFill>
          <a:ln w="12700">
            <a:noFill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1462088" y="2968625"/>
            <a:ext cx="6629400" cy="1200150"/>
          </a:xfrm>
          <a:prstGeom prst="ellipse">
            <a:avLst/>
          </a:prstGeom>
          <a:solidFill>
            <a:srgbClr val="BC3700"/>
          </a:solidFill>
          <a:ln w="12700">
            <a:noFill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1995488" y="2511425"/>
            <a:ext cx="5486400" cy="1028700"/>
          </a:xfrm>
          <a:prstGeom prst="ellipse">
            <a:avLst/>
          </a:prstGeom>
          <a:solidFill>
            <a:schemeClr val="tx2"/>
          </a:solidFill>
          <a:ln w="12700">
            <a:noFill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2376488" y="2282825"/>
            <a:ext cx="4724400" cy="685800"/>
          </a:xfrm>
          <a:prstGeom prst="ellipse">
            <a:avLst/>
          </a:prstGeom>
          <a:solidFill>
            <a:srgbClr val="790015"/>
          </a:solidFill>
          <a:ln w="12700">
            <a:noFill/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3657600" y="4238625"/>
            <a:ext cx="21415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a “quality” focus</a:t>
            </a: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3759200" y="3638550"/>
            <a:ext cx="1838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DADA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-128" charset="0"/>
              </a:rPr>
              <a:t>process model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4114800" y="3038475"/>
            <a:ext cx="11826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DADA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-128" charset="0"/>
              </a:rPr>
              <a:t>methods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4419600" y="2438400"/>
            <a:ext cx="746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DADAD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-128" charset="0"/>
              </a:rPr>
              <a:t>tools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23837-0575-4C09-A3A4-1B2B567685F8}" type="slidenum">
              <a:rPr lang="en-US"/>
              <a:pPr/>
              <a:t>13</a:t>
            </a:fld>
            <a:endParaRPr lang="en-US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3048000" y="2895600"/>
            <a:ext cx="38862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5122863" cy="6604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A Process Framework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133600" y="1981200"/>
            <a:ext cx="4557713" cy="3033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Process framework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-128" charset="0"/>
            </a:endParaRPr>
          </a:p>
          <a:p>
            <a:pPr lvl="1">
              <a:lnSpc>
                <a:spcPct val="115000"/>
              </a:lnSpc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Framework activities</a:t>
            </a:r>
          </a:p>
          <a:p>
            <a:pPr lvl="2">
              <a:lnSpc>
                <a:spcPct val="115000"/>
              </a:lnSpc>
            </a:pPr>
            <a:r>
              <a:rPr lang="en-US">
                <a:solidFill>
                  <a:schemeClr val="bg1"/>
                </a:solidFill>
                <a:latin typeface="Palatino" pitchFamily="-128" charset="0"/>
              </a:rPr>
              <a:t>work tasks</a:t>
            </a:r>
          </a:p>
          <a:p>
            <a:pPr lvl="2">
              <a:lnSpc>
                <a:spcPct val="115000"/>
              </a:lnSpc>
            </a:pPr>
            <a:r>
              <a:rPr lang="en-US">
                <a:solidFill>
                  <a:schemeClr val="bg1"/>
                </a:solidFill>
                <a:latin typeface="Palatino" pitchFamily="-128" charset="0"/>
              </a:rPr>
              <a:t>work products</a:t>
            </a:r>
          </a:p>
          <a:p>
            <a:pPr lvl="2">
              <a:lnSpc>
                <a:spcPct val="115000"/>
              </a:lnSpc>
            </a:pPr>
            <a:r>
              <a:rPr lang="en-US">
                <a:solidFill>
                  <a:schemeClr val="bg1"/>
                </a:solidFill>
                <a:latin typeface="Palatino" pitchFamily="-128" charset="0"/>
              </a:rPr>
              <a:t>milestones &amp; deliverables</a:t>
            </a:r>
          </a:p>
          <a:p>
            <a:pPr lvl="2">
              <a:lnSpc>
                <a:spcPct val="115000"/>
              </a:lnSpc>
            </a:pPr>
            <a:r>
              <a:rPr lang="en-US">
                <a:solidFill>
                  <a:schemeClr val="bg1"/>
                </a:solidFill>
                <a:latin typeface="Palatino" pitchFamily="-128" charset="0"/>
              </a:rPr>
              <a:t>QA checkpoints</a:t>
            </a:r>
            <a:endParaRPr lang="en-US" b="1">
              <a:latin typeface="Palatino" pitchFamily="-128" charset="0"/>
            </a:endParaRPr>
          </a:p>
          <a:p>
            <a:pPr lvl="1">
              <a:lnSpc>
                <a:spcPct val="115000"/>
              </a:lnSpc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Palatino" pitchFamily="-128" charset="0"/>
              </a:rPr>
              <a:t>Umbrella Activities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6849A-2C40-4103-AC40-C944B13BF2FB}" type="slidenum">
              <a:rPr lang="en-US"/>
              <a:pPr/>
              <a:t>14</a:t>
            </a:fld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143000"/>
            <a:ext cx="4881563" cy="633413"/>
          </a:xfrm>
        </p:spPr>
        <p:txBody>
          <a:bodyPr/>
          <a:lstStyle/>
          <a:p>
            <a:r>
              <a:rPr lang="en-US"/>
              <a:t>Framework Activities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44402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Communication</a:t>
            </a:r>
          </a:p>
          <a:p>
            <a:pPr>
              <a:lnSpc>
                <a:spcPct val="90000"/>
              </a:lnSpc>
            </a:pPr>
            <a:r>
              <a:rPr lang="en-US"/>
              <a:t>Planning</a:t>
            </a:r>
          </a:p>
          <a:p>
            <a:pPr>
              <a:lnSpc>
                <a:spcPct val="90000"/>
              </a:lnSpc>
            </a:pPr>
            <a:r>
              <a:rPr lang="en-US"/>
              <a:t>Modeling</a:t>
            </a:r>
          </a:p>
          <a:p>
            <a:pPr lvl="1">
              <a:lnSpc>
                <a:spcPct val="90000"/>
              </a:lnSpc>
            </a:pPr>
            <a:r>
              <a:rPr lang="en-US"/>
              <a:t>Analysis of requirements</a:t>
            </a:r>
          </a:p>
          <a:p>
            <a:pPr lvl="1">
              <a:lnSpc>
                <a:spcPct val="90000"/>
              </a:lnSpc>
            </a:pPr>
            <a:r>
              <a:rPr lang="en-US"/>
              <a:t>Design</a:t>
            </a:r>
          </a:p>
          <a:p>
            <a:pPr>
              <a:lnSpc>
                <a:spcPct val="90000"/>
              </a:lnSpc>
            </a:pPr>
            <a:r>
              <a:rPr lang="en-US"/>
              <a:t>Construction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Code generation</a:t>
            </a:r>
          </a:p>
          <a:p>
            <a:pPr lvl="1">
              <a:lnSpc>
                <a:spcPct val="90000"/>
              </a:lnSpc>
            </a:pPr>
            <a:r>
              <a:rPr lang="en-US"/>
              <a:t>Testing</a:t>
            </a:r>
          </a:p>
          <a:p>
            <a:pPr>
              <a:lnSpc>
                <a:spcPct val="90000"/>
              </a:lnSpc>
            </a:pPr>
            <a:r>
              <a:rPr lang="en-US"/>
              <a:t>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EB293-10A4-42EF-BEBE-E41452B4FD36}" type="slidenum">
              <a:rPr lang="en-US"/>
              <a:pPr/>
              <a:t>15</a:t>
            </a:fld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143000"/>
            <a:ext cx="4383088" cy="633413"/>
          </a:xfrm>
        </p:spPr>
        <p:txBody>
          <a:bodyPr/>
          <a:lstStyle/>
          <a:p>
            <a:r>
              <a:rPr lang="en-US"/>
              <a:t>Umbrella Activities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6508750" cy="4075113"/>
          </a:xfrm>
          <a:noFill/>
          <a:ln/>
        </p:spPr>
        <p:txBody>
          <a:bodyPr lIns="90487" tIns="44450" rIns="90487" bIns="44450"/>
          <a:lstStyle/>
          <a:p>
            <a:pPr marL="285750" indent="-285750"/>
            <a:r>
              <a:rPr lang="en-US"/>
              <a:t>Software project management</a:t>
            </a:r>
          </a:p>
          <a:p>
            <a:pPr marL="285750" indent="-285750"/>
            <a:r>
              <a:rPr lang="en-US"/>
              <a:t>Formal technical reviews</a:t>
            </a:r>
          </a:p>
          <a:p>
            <a:pPr marL="285750" indent="-285750"/>
            <a:r>
              <a:rPr lang="en-US"/>
              <a:t>Software quality assurance</a:t>
            </a:r>
          </a:p>
          <a:p>
            <a:pPr marL="285750" indent="-285750"/>
            <a:r>
              <a:rPr lang="en-US"/>
              <a:t>Software configuration management</a:t>
            </a:r>
          </a:p>
          <a:p>
            <a:pPr marL="285750" indent="-285750"/>
            <a:r>
              <a:rPr lang="en-US"/>
              <a:t>Work product preparation and production</a:t>
            </a:r>
          </a:p>
          <a:p>
            <a:pPr marL="285750" indent="-285750"/>
            <a:r>
              <a:rPr lang="en-US"/>
              <a:t>Reusability management</a:t>
            </a:r>
          </a:p>
          <a:p>
            <a:pPr marL="285750" indent="-285750"/>
            <a:r>
              <a:rPr lang="en-US"/>
              <a:t>Measurement</a:t>
            </a:r>
          </a:p>
          <a:p>
            <a:pPr marL="285750" indent="-285750"/>
            <a:r>
              <a:rPr lang="en-US"/>
              <a:t>Risk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A01F3-E68E-402C-BE3C-AF6B1BD87F84}" type="slidenum">
              <a:rPr lang="en-US"/>
              <a:pPr/>
              <a:t>16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Adapting a Process Model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934200" cy="41910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>
                <a:latin typeface="Palatino" pitchFamily="-128" charset="0"/>
              </a:rPr>
              <a:t>the overall flow of activities, actions, and tasks and the interdependencies among them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1800" dirty="0">
                <a:latin typeface="Palatino" pitchFamily="-128" charset="0"/>
              </a:rPr>
              <a:t>the degree to which actions and tasks are defined within each framework activity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degree to which work products are identified and required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manner which quality assurance activities are applied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manner in which project tracking and control activities are applied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overall degree of detail and rigor with which the process is described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degree to which the customer and other stakeholders are involved with the project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level of autonomy given to the software team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Palatino" pitchFamily="-128" charset="0"/>
              </a:rPr>
              <a:t>the degree to which team organization and roles are prescribed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92DC0-4914-4510-A4D2-A7B63E852B17}" type="slidenum">
              <a:rPr lang="en-US"/>
              <a:pPr/>
              <a:t>17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Essence of Practice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Polya suggests:</a:t>
            </a:r>
          </a:p>
          <a:p>
            <a:pPr lvl="2">
              <a:spcBef>
                <a:spcPts val="600"/>
              </a:spcBef>
              <a:buFontTx/>
              <a:buNone/>
            </a:pPr>
            <a:r>
              <a:rPr lang="en-US" i="1">
                <a:latin typeface="Palatino" pitchFamily="-128" charset="0"/>
              </a:rPr>
              <a:t>1.	Understand the problem</a:t>
            </a:r>
            <a:r>
              <a:rPr lang="en-US">
                <a:latin typeface="Palatino" pitchFamily="-128" charset="0"/>
              </a:rPr>
              <a:t> (communication and analysis).</a:t>
            </a:r>
          </a:p>
          <a:p>
            <a:pPr lvl="2">
              <a:buFontTx/>
              <a:buNone/>
            </a:pPr>
            <a:r>
              <a:rPr lang="en-US" i="1">
                <a:latin typeface="Palatino" pitchFamily="-128" charset="0"/>
              </a:rPr>
              <a:t>2.	Plan a solution</a:t>
            </a:r>
            <a:r>
              <a:rPr lang="en-US">
                <a:latin typeface="Palatino" pitchFamily="-128" charset="0"/>
              </a:rPr>
              <a:t> (modeling and software design).</a:t>
            </a:r>
          </a:p>
          <a:p>
            <a:pPr lvl="2">
              <a:buFontTx/>
              <a:buNone/>
            </a:pPr>
            <a:r>
              <a:rPr lang="en-US" i="1">
                <a:latin typeface="Palatino" pitchFamily="-128" charset="0"/>
              </a:rPr>
              <a:t>3.	Carry out the plan</a:t>
            </a:r>
            <a:r>
              <a:rPr lang="en-US">
                <a:latin typeface="Palatino" pitchFamily="-128" charset="0"/>
              </a:rPr>
              <a:t> (code generation).</a:t>
            </a:r>
          </a:p>
          <a:p>
            <a:pPr lvl="2">
              <a:buFontTx/>
              <a:buNone/>
            </a:pPr>
            <a:r>
              <a:rPr lang="en-US" i="1">
                <a:latin typeface="Palatino" pitchFamily="-128" charset="0"/>
              </a:rPr>
              <a:t>4.	Examine the result for accuracy</a:t>
            </a:r>
            <a:r>
              <a:rPr lang="en-US">
                <a:latin typeface="Palatino" pitchFamily="-128" charset="0"/>
              </a:rPr>
              <a:t> (testing and quality assurance).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8E3F6D-220C-4ED0-9C5D-706737D5E7A9}" type="slidenum">
              <a:rPr lang="en-US"/>
              <a:pPr/>
              <a:t>18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 the Problem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Who has a stake in the solution to the problem?</a:t>
            </a:r>
            <a:r>
              <a:rPr lang="en-US">
                <a:latin typeface="Palatino" pitchFamily="-128" charset="0"/>
              </a:rPr>
              <a:t> That is, who are the stakeholders?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What are the unknowns?</a:t>
            </a:r>
            <a:r>
              <a:rPr lang="en-US" i="1">
                <a:latin typeface="Palatino" pitchFamily="-128" charset="0"/>
              </a:rPr>
              <a:t> </a:t>
            </a:r>
            <a:r>
              <a:rPr lang="en-US">
                <a:latin typeface="Palatino" pitchFamily="-128" charset="0"/>
              </a:rPr>
              <a:t>What data, functions, and features are required to properly solve the problem?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Can the problem be compartmentalized?</a:t>
            </a:r>
            <a:r>
              <a:rPr lang="en-US">
                <a:latin typeface="Palatino" pitchFamily="-128" charset="0"/>
              </a:rPr>
              <a:t> Is it possible to represent smaller problems that may be easier to understand?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Can the problem be represented graphically?</a:t>
            </a:r>
            <a:r>
              <a:rPr lang="en-US">
                <a:latin typeface="Palatino" pitchFamily="-128" charset="0"/>
              </a:rPr>
              <a:t> Can an analysis model be created?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6E1845-DC5B-4CB5-9AB5-17A3B5392CD4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the Solution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i="1">
                <a:solidFill>
                  <a:schemeClr val="folHlink"/>
                </a:solidFill>
                <a:latin typeface="Palatino" pitchFamily="-128" charset="0"/>
              </a:rPr>
              <a:t>Have you seen similar problems before?</a:t>
            </a:r>
            <a:r>
              <a:rPr lang="en-US" sz="2000" i="1">
                <a:latin typeface="Palatino" pitchFamily="-128" charset="0"/>
              </a:rPr>
              <a:t> </a:t>
            </a:r>
            <a:r>
              <a:rPr lang="en-US" sz="2000">
                <a:latin typeface="Palatino" pitchFamily="-128" charset="0"/>
              </a:rPr>
              <a:t>Are there patterns that are recognizable in a potential solution? Is there existing software that implements the data, functions, and features that are required? </a:t>
            </a:r>
          </a:p>
          <a:p>
            <a:r>
              <a:rPr lang="en-US" sz="2000" i="1">
                <a:solidFill>
                  <a:schemeClr val="folHlink"/>
                </a:solidFill>
                <a:latin typeface="Palatino" pitchFamily="-128" charset="0"/>
              </a:rPr>
              <a:t>Has a similar problem been solved?</a:t>
            </a:r>
            <a:r>
              <a:rPr lang="en-US" sz="2000">
                <a:latin typeface="Palatino" pitchFamily="-128" charset="0"/>
              </a:rPr>
              <a:t> If so, are elements of the solution reusable?</a:t>
            </a:r>
          </a:p>
          <a:p>
            <a:r>
              <a:rPr lang="en-US" sz="2000" i="1">
                <a:solidFill>
                  <a:schemeClr val="folHlink"/>
                </a:solidFill>
                <a:latin typeface="Palatino" pitchFamily="-128" charset="0"/>
              </a:rPr>
              <a:t>Can subproblems be defined?</a:t>
            </a:r>
            <a:r>
              <a:rPr lang="en-US" sz="2000">
                <a:latin typeface="Palatino" pitchFamily="-128" charset="0"/>
              </a:rPr>
              <a:t> If so, are solutions readily apparent for the subproblems?</a:t>
            </a:r>
          </a:p>
          <a:p>
            <a:r>
              <a:rPr lang="en-US" sz="2000" i="1">
                <a:solidFill>
                  <a:schemeClr val="folHlink"/>
                </a:solidFill>
                <a:latin typeface="Palatino" pitchFamily="-128" charset="0"/>
              </a:rPr>
              <a:t>Can you represent a solution in a manner that leads to effective implementation? </a:t>
            </a:r>
            <a:r>
              <a:rPr lang="en-US" sz="2000">
                <a:latin typeface="Palatino" pitchFamily="-128" charset="0"/>
              </a:rPr>
              <a:t>Can a design model be created?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F1F6C-28A8-4A4E-9766-40129D7B0CC9}" type="slidenum">
              <a:rPr lang="en-US"/>
              <a:pPr/>
              <a:t>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4249738" cy="6604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What is Software?</a:t>
            </a:r>
          </a:p>
        </p:txBody>
      </p:sp>
      <p:sp>
        <p:nvSpPr>
          <p:cNvPr id="125983" name="Rectangle 31"/>
          <p:cNvSpPr>
            <a:spLocks noChangeArrowheads="1"/>
          </p:cNvSpPr>
          <p:nvPr/>
        </p:nvSpPr>
        <p:spPr bwMode="auto">
          <a:xfrm>
            <a:off x="2216150" y="2797175"/>
            <a:ext cx="180975" cy="7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  <a:p>
            <a:pPr>
              <a:lnSpc>
                <a:spcPct val="90000"/>
              </a:lnSpc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</p:txBody>
      </p:sp>
      <p:sp>
        <p:nvSpPr>
          <p:cNvPr id="125984" name="Rectangle 32"/>
          <p:cNvSpPr>
            <a:spLocks noChangeArrowheads="1"/>
          </p:cNvSpPr>
          <p:nvPr/>
        </p:nvSpPr>
        <p:spPr bwMode="auto">
          <a:xfrm>
            <a:off x="2216150" y="3511550"/>
            <a:ext cx="180975" cy="7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  <a:p>
            <a:pPr>
              <a:lnSpc>
                <a:spcPct val="90000"/>
              </a:lnSpc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</p:txBody>
      </p:sp>
      <p:sp>
        <p:nvSpPr>
          <p:cNvPr id="125985" name="Rectangle 33"/>
          <p:cNvSpPr>
            <a:spLocks noChangeArrowheads="1"/>
          </p:cNvSpPr>
          <p:nvPr/>
        </p:nvSpPr>
        <p:spPr bwMode="auto">
          <a:xfrm>
            <a:off x="2216150" y="4225925"/>
            <a:ext cx="180975" cy="7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  <a:p>
            <a:pPr>
              <a:lnSpc>
                <a:spcPct val="90000"/>
              </a:lnSpc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</p:txBody>
      </p:sp>
      <p:sp>
        <p:nvSpPr>
          <p:cNvPr id="125986" name="Rectangle 34"/>
          <p:cNvSpPr>
            <a:spLocks noChangeArrowheads="1"/>
          </p:cNvSpPr>
          <p:nvPr/>
        </p:nvSpPr>
        <p:spPr bwMode="auto">
          <a:xfrm>
            <a:off x="2216150" y="4940300"/>
            <a:ext cx="180975" cy="7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  <a:p>
            <a:pPr>
              <a:lnSpc>
                <a:spcPct val="90000"/>
              </a:lnSpc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Palatino" pitchFamily="-128" charset="0"/>
            </a:endParaRPr>
          </a:p>
        </p:txBody>
      </p:sp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1828800" y="2133600"/>
            <a:ext cx="6477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latin typeface="Palatino" pitchFamily="-128" charset="0"/>
              </a:rPr>
              <a:t>Software is: </a:t>
            </a:r>
            <a:endParaRPr lang="en-US" i="1" dirty="0" smtClean="0">
              <a:latin typeface="Palatino" pitchFamily="-128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latin typeface="Palatino" pitchFamily="-128" charset="0"/>
              </a:rPr>
              <a:t>(1) </a:t>
            </a:r>
            <a:r>
              <a:rPr lang="en-US" i="1" dirty="0" smtClean="0">
                <a:solidFill>
                  <a:schemeClr val="folHlink"/>
                </a:solidFill>
                <a:latin typeface="Palatino" pitchFamily="-128" charset="0"/>
              </a:rPr>
              <a:t>instructions</a:t>
            </a:r>
            <a:r>
              <a:rPr lang="en-US" i="1" dirty="0" smtClean="0">
                <a:latin typeface="Palatino" pitchFamily="-128" charset="0"/>
              </a:rPr>
              <a:t> </a:t>
            </a:r>
            <a:r>
              <a:rPr lang="en-US" i="1" dirty="0">
                <a:latin typeface="Palatino" pitchFamily="-128" charset="0"/>
              </a:rPr>
              <a:t>(computer programs) that when executed provide desired features, function, and performance;  </a:t>
            </a:r>
            <a:r>
              <a:rPr lang="en-US" i="1" dirty="0" smtClean="0">
                <a:latin typeface="Palatino" pitchFamily="-128" charset="0"/>
              </a:rPr>
              <a:t>(</a:t>
            </a:r>
            <a:r>
              <a:rPr lang="en-US" i="1" dirty="0">
                <a:latin typeface="Palatino" pitchFamily="-128" charset="0"/>
              </a:rPr>
              <a:t>2) </a:t>
            </a:r>
            <a:r>
              <a:rPr lang="en-US" i="1" dirty="0">
                <a:solidFill>
                  <a:schemeClr val="folHlink"/>
                </a:solidFill>
                <a:latin typeface="Palatino" pitchFamily="-128" charset="0"/>
              </a:rPr>
              <a:t>data structures</a:t>
            </a:r>
            <a:r>
              <a:rPr lang="en-US" i="1" dirty="0">
                <a:latin typeface="Palatino" pitchFamily="-128" charset="0"/>
              </a:rPr>
              <a:t> that enable the programs to adequately manipulate information and (3) </a:t>
            </a:r>
            <a:r>
              <a:rPr lang="en-US" i="1" dirty="0">
                <a:solidFill>
                  <a:schemeClr val="folHlink"/>
                </a:solidFill>
                <a:latin typeface="Palatino" pitchFamily="-128" charset="0"/>
              </a:rPr>
              <a:t>documentation</a:t>
            </a:r>
            <a:r>
              <a:rPr lang="en-US" i="1" dirty="0">
                <a:latin typeface="Palatino" pitchFamily="-128" charset="0"/>
              </a:rPr>
              <a:t> that describes the operation and use of the programs.</a:t>
            </a:r>
            <a:r>
              <a:rPr lang="en-US" dirty="0">
                <a:latin typeface="Palatino" pitchFamily="-12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0CB3C-EF9B-406F-BA55-872C019C054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 Out the Plan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Does the solution conform to the plan?</a:t>
            </a:r>
            <a:r>
              <a:rPr lang="en-US">
                <a:latin typeface="Palatino" pitchFamily="-128" charset="0"/>
              </a:rPr>
              <a:t> Is source code traceable to the design model?</a:t>
            </a:r>
            <a:endParaRPr lang="en-US" i="1">
              <a:latin typeface="Palatino" pitchFamily="-128" charset="0"/>
            </a:endParaRPr>
          </a:p>
          <a:p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Is each component part of the solution provably correct?</a:t>
            </a:r>
            <a:r>
              <a:rPr lang="en-US">
                <a:latin typeface="Palatino" pitchFamily="-128" charset="0"/>
              </a:rPr>
              <a:t> Has the design and code been reviewed, or better, have correctness proofs been applied to algorithm?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1470E-A378-4671-B26D-954593701378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Examine the Result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Is it possible to test each component part of the solution?</a:t>
            </a:r>
            <a:r>
              <a:rPr lang="en-US" i="1">
                <a:latin typeface="Palatino" pitchFamily="-128" charset="0"/>
              </a:rPr>
              <a:t> </a:t>
            </a:r>
            <a:r>
              <a:rPr lang="en-US">
                <a:latin typeface="Palatino" pitchFamily="-128" charset="0"/>
              </a:rPr>
              <a:t>Has a reasonable testing strategy been implemented?</a:t>
            </a:r>
            <a:endParaRPr lang="en-US" i="1">
              <a:latin typeface="Palatino" pitchFamily="-128" charset="0"/>
            </a:endParaRPr>
          </a:p>
          <a:p>
            <a:r>
              <a:rPr lang="en-US" i="1">
                <a:solidFill>
                  <a:schemeClr val="folHlink"/>
                </a:solidFill>
                <a:latin typeface="Palatino" pitchFamily="-128" charset="0"/>
              </a:rPr>
              <a:t>Does the solution produce results that conform to the data, functions, and features that are required?</a:t>
            </a:r>
            <a:r>
              <a:rPr lang="en-US" i="1">
                <a:latin typeface="Palatino" pitchFamily="-128" charset="0"/>
              </a:rPr>
              <a:t> </a:t>
            </a:r>
            <a:r>
              <a:rPr lang="en-US">
                <a:latin typeface="Palatino" pitchFamily="-128" charset="0"/>
              </a:rPr>
              <a:t>Has the software been validated against all stakeholder requirements?</a:t>
            </a:r>
            <a:endParaRPr lang="en-US" i="1">
              <a:latin typeface="Palatino" pitchFamily="-12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9AE53-D775-4ADB-ABCC-DD739CB25693}" type="slidenum">
              <a:rPr lang="en-US"/>
              <a:pPr/>
              <a:t>22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Hooker’s General Principles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6553200" cy="3429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>
                <a:latin typeface="Palatino" pitchFamily="-128" charset="0"/>
              </a:rPr>
              <a:t>1: </a:t>
            </a:r>
            <a:r>
              <a:rPr lang="en-US" i="1">
                <a:latin typeface="Palatino" pitchFamily="-128" charset="0"/>
              </a:rPr>
              <a:t>The Reason It All Exists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2: 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KISS (Keep It Simple, Stupid!)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3: 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Maintain the Vision</a:t>
            </a:r>
            <a:endParaRPr lang="en-US">
              <a:solidFill>
                <a:srgbClr val="000000"/>
              </a:solidFill>
              <a:latin typeface="Palatino" pitchFamily="-128" charset="0"/>
            </a:endParaRP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4: 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What You Produce, Others Will Consume</a:t>
            </a: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5: 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Be Open to the Future </a:t>
            </a: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>
                <a:latin typeface="Palatino" pitchFamily="-128" charset="0"/>
              </a:rPr>
              <a:t>6: 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Plan Ahead for Reuse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0000"/>
                </a:solidFill>
                <a:latin typeface="Palatino" pitchFamily="-128" charset="0"/>
              </a:rPr>
              <a:t>7</a:t>
            </a:r>
            <a:r>
              <a:rPr lang="en-US" i="1">
                <a:solidFill>
                  <a:srgbClr val="000000"/>
                </a:solidFill>
                <a:latin typeface="Palatino" pitchFamily="-128" charset="0"/>
              </a:rPr>
              <a:t>: Think!</a:t>
            </a:r>
            <a:endParaRPr lang="en-US" b="1" i="1">
              <a:solidFill>
                <a:srgbClr val="000000"/>
              </a:solidFill>
              <a:latin typeface="Palatino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F368C-8014-4AD1-B240-4DFA968DFC40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4359275" cy="709613"/>
          </a:xfrm>
        </p:spPr>
        <p:txBody>
          <a:bodyPr/>
          <a:lstStyle/>
          <a:p>
            <a:r>
              <a:rPr lang="en-US"/>
              <a:t>Software Myths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1438" y="1905000"/>
            <a:ext cx="5538787" cy="4191000"/>
          </a:xfrm>
        </p:spPr>
        <p:txBody>
          <a:bodyPr/>
          <a:lstStyle/>
          <a:p>
            <a:r>
              <a:rPr lang="en-US"/>
              <a:t>Affect managers, customers (and other non-technical stakeholders) and practitioners</a:t>
            </a:r>
          </a:p>
          <a:p>
            <a:r>
              <a:rPr lang="en-US"/>
              <a:t>Are believable because they often have elements of truth, </a:t>
            </a:r>
          </a:p>
          <a:p>
            <a:pPr>
              <a:buFont typeface="Wingdings" pitchFamily="-128" charset="2"/>
              <a:buNone/>
            </a:pPr>
            <a:r>
              <a:rPr lang="en-US" i="1">
                <a:solidFill>
                  <a:schemeClr val="folHlink"/>
                </a:solidFill>
              </a:rPr>
              <a:t>but …</a:t>
            </a:r>
            <a:endParaRPr lang="en-US"/>
          </a:p>
          <a:p>
            <a:r>
              <a:rPr lang="en-US"/>
              <a:t>Invariably lead to bad decisions, </a:t>
            </a:r>
          </a:p>
          <a:p>
            <a:pPr>
              <a:buFont typeface="Wingdings" pitchFamily="-128" charset="2"/>
              <a:buNone/>
            </a:pPr>
            <a:r>
              <a:rPr lang="en-US" i="1">
                <a:solidFill>
                  <a:schemeClr val="folHlink"/>
                </a:solidFill>
              </a:rPr>
              <a:t>therefore …</a:t>
            </a:r>
            <a:endParaRPr lang="en-US"/>
          </a:p>
          <a:p>
            <a:r>
              <a:rPr lang="en-US"/>
              <a:t>Insist on reality as you navigate your way through software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C044F5-B4E8-4AC9-A2F9-212FB8744BCC}" type="slidenum">
              <a:rPr lang="en-US"/>
              <a:pPr/>
              <a:t>24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all Starts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folHlink"/>
                </a:solidFill>
              </a:rPr>
              <a:t>SafeHome:</a:t>
            </a:r>
          </a:p>
          <a:p>
            <a:pPr lvl="1">
              <a:spcBef>
                <a:spcPts val="300"/>
              </a:spcBef>
            </a:pPr>
            <a:r>
              <a:rPr lang="en-US">
                <a:latin typeface="Palatino" pitchFamily="-128" charset="0"/>
              </a:rPr>
              <a:t>Every software project is precipitated by some business need—</a:t>
            </a:r>
          </a:p>
          <a:p>
            <a:pPr lvl="2">
              <a:spcBef>
                <a:spcPts val="300"/>
              </a:spcBef>
            </a:pPr>
            <a:r>
              <a:rPr lang="en-US">
                <a:latin typeface="Palatino" pitchFamily="-128" charset="0"/>
              </a:rPr>
              <a:t>the need to correct a defect in an existing application;</a:t>
            </a:r>
          </a:p>
          <a:p>
            <a:pPr lvl="2">
              <a:spcBef>
                <a:spcPts val="300"/>
              </a:spcBef>
            </a:pPr>
            <a:r>
              <a:rPr lang="en-US">
                <a:latin typeface="Palatino" pitchFamily="-128" charset="0"/>
              </a:rPr>
              <a:t>the need to the need to adapt a ‘legacy system’ to a changing business environment;</a:t>
            </a:r>
          </a:p>
          <a:p>
            <a:pPr lvl="2">
              <a:spcBef>
                <a:spcPts val="300"/>
              </a:spcBef>
            </a:pPr>
            <a:r>
              <a:rPr lang="en-US">
                <a:latin typeface="Palatino" pitchFamily="-128" charset="0"/>
              </a:rPr>
              <a:t>the need to extend the functions and features of an existing application, or</a:t>
            </a:r>
          </a:p>
          <a:p>
            <a:pPr lvl="2">
              <a:spcBef>
                <a:spcPts val="300"/>
              </a:spcBef>
            </a:pPr>
            <a:r>
              <a:rPr lang="en-US">
                <a:latin typeface="Palatino" pitchFamily="-128" charset="0"/>
              </a:rPr>
              <a:t>the need to create a new product, service, or system.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C5F4D8-B1D6-42A0-8439-410A0F74BC2B}" type="slidenum">
              <a:rPr lang="en-US"/>
              <a:pPr/>
              <a:t>3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4572000" cy="709613"/>
          </a:xfrm>
        </p:spPr>
        <p:txBody>
          <a:bodyPr/>
          <a:lstStyle/>
          <a:p>
            <a:r>
              <a:rPr lang="en-US"/>
              <a:t>What is Software?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>
                <a:latin typeface="Palatino" pitchFamily="-128" charset="0"/>
              </a:rPr>
              <a:t>Software is developed or engineered, it is not manufactured in the classical sense.</a:t>
            </a:r>
          </a:p>
          <a:p>
            <a:r>
              <a:rPr lang="en-US" b="1" i="1">
                <a:latin typeface="Palatino" pitchFamily="-128" charset="0"/>
              </a:rPr>
              <a:t>Software doesn't "wear out."</a:t>
            </a:r>
            <a:r>
              <a:rPr lang="en-US" b="1">
                <a:latin typeface="Palatino" pitchFamily="-128" charset="0"/>
              </a:rPr>
              <a:t> </a:t>
            </a:r>
          </a:p>
          <a:p>
            <a:r>
              <a:rPr lang="en-US" b="1" i="1">
                <a:latin typeface="Palatino" pitchFamily="-128" charset="0"/>
              </a:rPr>
              <a:t>Although the industry is moving toward component-based construction, most software continues to be custom-built.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2ED9A-D5A9-46E9-A231-E85DC5566A82}" type="slidenum">
              <a:rPr lang="en-US"/>
              <a:pPr/>
              <a:t>4</a:t>
            </a:fld>
            <a:endParaRPr lang="en-US"/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1371600" y="1885950"/>
            <a:ext cx="6781800" cy="4438650"/>
          </a:xfrm>
          <a:prstGeom prst="rect">
            <a:avLst/>
          </a:prstGeom>
          <a:solidFill>
            <a:srgbClr val="96E3FE"/>
          </a:solidFill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CA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066800"/>
            <a:ext cx="5180013" cy="6604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Wear vs. Deterioration</a:t>
            </a:r>
          </a:p>
        </p:txBody>
      </p:sp>
      <p:pic>
        <p:nvPicPr>
          <p:cNvPr id="12800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71675"/>
            <a:ext cx="6600825" cy="420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5F97D-5F8C-4105-8C6C-14A60576294F}" type="slidenum">
              <a:rPr lang="en-US"/>
              <a:pPr/>
              <a:t>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5011738" cy="6604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Software Applications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6525" y="1905000"/>
            <a:ext cx="4235450" cy="3633788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/>
              <a:t>system software</a:t>
            </a:r>
          </a:p>
          <a:p>
            <a:pPr>
              <a:lnSpc>
                <a:spcPct val="90000"/>
              </a:lnSpc>
            </a:pPr>
            <a:r>
              <a:rPr lang="en-US"/>
              <a:t>application software</a:t>
            </a:r>
          </a:p>
          <a:p>
            <a:pPr>
              <a:lnSpc>
                <a:spcPct val="90000"/>
              </a:lnSpc>
            </a:pPr>
            <a:r>
              <a:rPr lang="en-US"/>
              <a:t>engineering/scientific software </a:t>
            </a:r>
          </a:p>
          <a:p>
            <a:pPr>
              <a:lnSpc>
                <a:spcPct val="90000"/>
              </a:lnSpc>
            </a:pPr>
            <a:r>
              <a:rPr lang="en-US"/>
              <a:t>embedded software </a:t>
            </a:r>
          </a:p>
          <a:p>
            <a:pPr>
              <a:lnSpc>
                <a:spcPct val="90000"/>
              </a:lnSpc>
            </a:pPr>
            <a:r>
              <a:rPr lang="en-US"/>
              <a:t>product-line software</a:t>
            </a:r>
          </a:p>
          <a:p>
            <a:pPr>
              <a:lnSpc>
                <a:spcPct val="90000"/>
              </a:lnSpc>
            </a:pPr>
            <a:r>
              <a:rPr lang="en-US"/>
              <a:t>WebApps (Web applications)</a:t>
            </a:r>
          </a:p>
          <a:p>
            <a:pPr>
              <a:lnSpc>
                <a:spcPct val="90000"/>
              </a:lnSpc>
            </a:pPr>
            <a:r>
              <a:rPr lang="en-US"/>
              <a:t>AI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80968-BE6C-4D89-B76D-5E433004205C}" type="slidenum">
              <a:rPr lang="en-US"/>
              <a:pPr/>
              <a:t>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7640638" cy="785813"/>
          </a:xfrm>
        </p:spPr>
        <p:txBody>
          <a:bodyPr/>
          <a:lstStyle/>
          <a:p>
            <a:r>
              <a:rPr lang="en-US"/>
              <a:t>Software—New Categories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350" y="1905000"/>
            <a:ext cx="6159500" cy="3836988"/>
          </a:xfrm>
        </p:spPr>
        <p:txBody>
          <a:bodyPr/>
          <a:lstStyle/>
          <a:p>
            <a:pPr marL="285750" indent="-285750"/>
            <a:r>
              <a:rPr lang="en-US" sz="1800">
                <a:solidFill>
                  <a:schemeClr val="folHlink"/>
                </a:solidFill>
              </a:rPr>
              <a:t>Open world computing—</a:t>
            </a:r>
            <a:r>
              <a:rPr lang="en-US" sz="1800">
                <a:latin typeface="Arial" charset="0"/>
              </a:rPr>
              <a:t>pervasive, distributed computing</a:t>
            </a:r>
            <a:endParaRPr lang="en-US" sz="1800">
              <a:solidFill>
                <a:schemeClr val="folHlink"/>
              </a:solidFill>
              <a:latin typeface="Arial" charset="0"/>
            </a:endParaRPr>
          </a:p>
          <a:p>
            <a:pPr marL="285750" indent="-285750"/>
            <a:r>
              <a:rPr lang="en-US" sz="1800">
                <a:solidFill>
                  <a:schemeClr val="folHlink"/>
                </a:solidFill>
              </a:rPr>
              <a:t>Ubiquitous computing</a:t>
            </a:r>
            <a:r>
              <a:rPr lang="en-US" sz="1800"/>
              <a:t>—wireless networks</a:t>
            </a:r>
          </a:p>
          <a:p>
            <a:pPr marL="285750" indent="-285750"/>
            <a:r>
              <a:rPr lang="en-US" sz="1800">
                <a:solidFill>
                  <a:schemeClr val="folHlink"/>
                </a:solidFill>
              </a:rPr>
              <a:t>Netsourcing</a:t>
            </a:r>
            <a:r>
              <a:rPr lang="en-US" sz="1800"/>
              <a:t>—the Web as a computing engine</a:t>
            </a:r>
          </a:p>
          <a:p>
            <a:pPr marL="285750" indent="-285750"/>
            <a:r>
              <a:rPr lang="en-US" sz="1800">
                <a:solidFill>
                  <a:schemeClr val="folHlink"/>
                </a:solidFill>
              </a:rPr>
              <a:t>Open source</a:t>
            </a:r>
            <a:r>
              <a:rPr lang="en-US" sz="1800"/>
              <a:t>—”free” source code open to the computing community (a blessing, but also a potential curse!)</a:t>
            </a:r>
          </a:p>
          <a:p>
            <a:pPr marL="285750" indent="-285750"/>
            <a:r>
              <a:rPr lang="en-US" sz="1800"/>
              <a:t>Also … (see Chapter 31)</a:t>
            </a:r>
          </a:p>
          <a:p>
            <a:pPr marL="685800" lvl="1" indent="-228600"/>
            <a:r>
              <a:rPr lang="en-US" sz="1800">
                <a:solidFill>
                  <a:schemeClr val="folHlink"/>
                </a:solidFill>
              </a:rPr>
              <a:t>Data mining</a:t>
            </a:r>
          </a:p>
          <a:p>
            <a:pPr marL="685800" lvl="1" indent="-228600"/>
            <a:r>
              <a:rPr lang="en-US" sz="1800">
                <a:solidFill>
                  <a:schemeClr val="folHlink"/>
                </a:solidFill>
              </a:rPr>
              <a:t>Grid computing</a:t>
            </a:r>
          </a:p>
          <a:p>
            <a:pPr marL="685800" lvl="1" indent="-228600"/>
            <a:r>
              <a:rPr lang="en-US" sz="1800">
                <a:solidFill>
                  <a:schemeClr val="folHlink"/>
                </a:solidFill>
              </a:rPr>
              <a:t>Cognitive machines</a:t>
            </a:r>
          </a:p>
          <a:p>
            <a:pPr marL="685800" lvl="1" indent="-228600"/>
            <a:r>
              <a:rPr lang="en-US" sz="1800">
                <a:solidFill>
                  <a:schemeClr val="folHlink"/>
                </a:solidFill>
              </a:rPr>
              <a:t>Software for nanotechnologies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670C4-4F60-4C28-A197-E40F3B26EE55}" type="slidenum">
              <a:rPr lang="en-US"/>
              <a:pPr/>
              <a:t>7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5430838" cy="785813"/>
          </a:xfrm>
        </p:spPr>
        <p:txBody>
          <a:bodyPr/>
          <a:lstStyle/>
          <a:p>
            <a:r>
              <a:rPr lang="en-US"/>
              <a:t>Legacy Software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5650" y="2667000"/>
            <a:ext cx="6124575" cy="3025775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ts val="200"/>
              </a:spcBef>
            </a:pPr>
            <a:r>
              <a:rPr lang="en-US"/>
              <a:t>software must be </a:t>
            </a:r>
            <a:r>
              <a:rPr lang="en-US">
                <a:solidFill>
                  <a:schemeClr val="folHlink"/>
                </a:solidFill>
              </a:rPr>
              <a:t>adapted</a:t>
            </a:r>
            <a:r>
              <a:rPr lang="en-US"/>
              <a:t> to meet the needs of new computing environments or technology.</a:t>
            </a:r>
          </a:p>
          <a:p>
            <a:pPr lvl="1">
              <a:lnSpc>
                <a:spcPct val="90000"/>
              </a:lnSpc>
              <a:spcBef>
                <a:spcPts val="200"/>
              </a:spcBef>
            </a:pPr>
            <a:r>
              <a:rPr lang="en-US"/>
              <a:t>software must be </a:t>
            </a:r>
            <a:r>
              <a:rPr lang="en-US">
                <a:solidFill>
                  <a:schemeClr val="folHlink"/>
                </a:solidFill>
              </a:rPr>
              <a:t>enhanced</a:t>
            </a:r>
            <a:r>
              <a:rPr lang="en-US"/>
              <a:t> to implement new business requirements.</a:t>
            </a:r>
          </a:p>
          <a:p>
            <a:pPr lvl="1">
              <a:lnSpc>
                <a:spcPct val="90000"/>
              </a:lnSpc>
            </a:pPr>
            <a:r>
              <a:rPr lang="en-US"/>
              <a:t>software must be </a:t>
            </a:r>
            <a:r>
              <a:rPr lang="en-US">
                <a:solidFill>
                  <a:schemeClr val="folHlink"/>
                </a:solidFill>
              </a:rPr>
              <a:t>extended to make it interoperable </a:t>
            </a:r>
            <a:r>
              <a:rPr lang="en-US"/>
              <a:t>with other more modern systems or databases.</a:t>
            </a:r>
          </a:p>
          <a:p>
            <a:pPr lvl="1">
              <a:lnSpc>
                <a:spcPct val="90000"/>
              </a:lnSpc>
            </a:pPr>
            <a:r>
              <a:rPr lang="en-US"/>
              <a:t>software must be </a:t>
            </a:r>
            <a:r>
              <a:rPr lang="en-US">
                <a:solidFill>
                  <a:schemeClr val="folHlink"/>
                </a:solidFill>
              </a:rPr>
              <a:t>re-architected </a:t>
            </a:r>
            <a:r>
              <a:rPr lang="en-US"/>
              <a:t>to make it viable within a network environment</a:t>
            </a:r>
            <a:r>
              <a:rPr lang="en-US" sz="1800" b="1"/>
              <a:t>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752600" y="2057400"/>
            <a:ext cx="4389438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chemeClr val="folHlink"/>
                </a:solidFill>
                <a:latin typeface="Palatino" pitchFamily="-128" charset="0"/>
              </a:rPr>
              <a:t>Why must it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1DCC5D-9134-429B-B981-7683465873D9}" type="slidenum">
              <a:rPr lang="en-US"/>
              <a:pPr/>
              <a:t>8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620000" cy="633413"/>
          </a:xfrm>
        </p:spPr>
        <p:txBody>
          <a:bodyPr/>
          <a:lstStyle/>
          <a:p>
            <a:r>
              <a:rPr lang="en-US"/>
              <a:t>Characteristics of WebApps - 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Network intensiveness.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 A WebApp resides on a network and must serve the needs of a diverse community of clients.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Concurrency.</a:t>
            </a:r>
            <a:r>
              <a:rPr lang="en-US" sz="1800">
                <a:latin typeface="Arial" charset="0"/>
              </a:rPr>
              <a:t>  A large number of users may access the WebApp at one time.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Unpredictable load.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The number of users of the WebApp may vary by orders of magnitude from day to day.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Performance.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 If a WebApp user must wait too long (for access, for server-side processing, for client-side formatting and display), he or she may decide to go elsewhere.</a:t>
            </a:r>
            <a:r>
              <a:rPr lang="en-US" sz="2000">
                <a:latin typeface="Palatino" pitchFamily="-12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Availability.</a:t>
            </a:r>
            <a:r>
              <a:rPr lang="en-US" sz="1800">
                <a:latin typeface="Arial" charset="0"/>
              </a:rPr>
              <a:t>  Although expectation of 100 percent availability is unreasonable, users of popular WebApps often demand access on a “24/7/365” basis.</a:t>
            </a:r>
          </a:p>
          <a:p>
            <a:pPr>
              <a:lnSpc>
                <a:spcPct val="90000"/>
              </a:lnSpc>
            </a:pPr>
            <a:endParaRPr lang="en-US" sz="1800">
              <a:latin typeface="Palatino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889F7D-1E10-4890-A4B0-F34DB22FFF3D}" type="slidenum">
              <a:rPr lang="en-US"/>
              <a:pPr/>
              <a:t>9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543800" cy="633413"/>
          </a:xfrm>
        </p:spPr>
        <p:txBody>
          <a:bodyPr/>
          <a:lstStyle/>
          <a:p>
            <a:r>
              <a:rPr lang="en-US"/>
              <a:t>Characteristics of WebApps - II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7239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Data driven. 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The primary function of many WebApps is to use hypermedia to present text, graphics, audio, and video content to the end-user. 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Content sensitive. 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The quality and aesthetic nature of content remains an important determinant of the quality of a WebApp.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Continuous evolution.</a:t>
            </a:r>
            <a:r>
              <a:rPr lang="en-US" sz="1800">
                <a:latin typeface="Arial" charset="0"/>
              </a:rPr>
              <a:t> Unlike conventional application software that evolves over a series of planned, chronologically-spaced releases, Web applications evolve continuously. 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Immediacy.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Although </a:t>
            </a:r>
            <a:r>
              <a:rPr lang="en-US" sz="1800" i="1">
                <a:latin typeface="Arial" charset="0"/>
              </a:rPr>
              <a:t>immediacy</a:t>
            </a:r>
            <a:r>
              <a:rPr lang="en-US" sz="1800">
                <a:latin typeface="Arial" charset="0"/>
              </a:rPr>
              <a:t>—the compelling need to get software to market quickly—is a characteristic of many application domains, WebApps often exhibit a time to market that can be a matter of a few days or weeks.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Security.</a:t>
            </a:r>
            <a:r>
              <a:rPr lang="en-US" sz="1800" b="1">
                <a:latin typeface="Arial" charset="0"/>
              </a:rPr>
              <a:t>  </a:t>
            </a:r>
            <a:r>
              <a:rPr lang="en-US" sz="1800">
                <a:latin typeface="Arial" charset="0"/>
              </a:rPr>
              <a:t>Because WebApps are available via network access, it is difficult, if not impossible, to limit the population of end-users who may access the application.</a:t>
            </a:r>
          </a:p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Arial" charset="0"/>
              </a:rPr>
              <a:t>Aesthetics.</a:t>
            </a:r>
            <a:r>
              <a:rPr lang="en-US" sz="1800" b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An undeniable part of the appeal of a WebApp is its look and feel. </a:t>
            </a:r>
            <a:endParaRPr lang="en-US" sz="2000">
              <a:latin typeface="Palatino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15768</TotalTime>
  <Words>1305</Words>
  <Application>Microsoft Office PowerPoint</Application>
  <PresentationFormat>On-screen Show (4:3)</PresentationFormat>
  <Paragraphs>177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ＭＳ Ｐゴシック</vt:lpstr>
      <vt:lpstr>Helvetica</vt:lpstr>
      <vt:lpstr>Wingdings</vt:lpstr>
      <vt:lpstr>Palatino</vt:lpstr>
      <vt:lpstr>Times</vt:lpstr>
      <vt:lpstr>Bold Stripes</vt:lpstr>
      <vt:lpstr>Chapter 1</vt:lpstr>
      <vt:lpstr>What is Software?</vt:lpstr>
      <vt:lpstr>What is Software?</vt:lpstr>
      <vt:lpstr>Wear vs. Deterioration</vt:lpstr>
      <vt:lpstr>Software Applications</vt:lpstr>
      <vt:lpstr>Software—New Categories</vt:lpstr>
      <vt:lpstr>Legacy Software</vt:lpstr>
      <vt:lpstr>Characteristics of WebApps - I</vt:lpstr>
      <vt:lpstr>Characteristics of WebApps - II</vt:lpstr>
      <vt:lpstr>Software Engineering</vt:lpstr>
      <vt:lpstr>Software Engineering</vt:lpstr>
      <vt:lpstr>A Layered Technology</vt:lpstr>
      <vt:lpstr>A Process Framework</vt:lpstr>
      <vt:lpstr>Framework Activities</vt:lpstr>
      <vt:lpstr>Umbrella Activities</vt:lpstr>
      <vt:lpstr>Adapting a Process Model</vt:lpstr>
      <vt:lpstr>The Essence of Practice</vt:lpstr>
      <vt:lpstr>Understand the Problem</vt:lpstr>
      <vt:lpstr>Plan the Solution</vt:lpstr>
      <vt:lpstr>Carry Out the Plan</vt:lpstr>
      <vt:lpstr>Examine the Result</vt:lpstr>
      <vt:lpstr>Hooker’s General Principles</vt:lpstr>
      <vt:lpstr>Software Myths</vt:lpstr>
      <vt:lpstr>How It all Starts</vt:lpstr>
    </vt:vector>
  </TitlesOfParts>
  <Company>RS Pressman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to accompany Web Engineering: A Practitioner Approach</dc:title>
  <dc:creator>Roger Pressman</dc:creator>
  <cp:lastModifiedBy>Roger</cp:lastModifiedBy>
  <cp:revision>69</cp:revision>
  <dcterms:created xsi:type="dcterms:W3CDTF">2008-02-08T18:09:54Z</dcterms:created>
  <dcterms:modified xsi:type="dcterms:W3CDTF">2011-09-27T06:45:58Z</dcterms:modified>
</cp:coreProperties>
</file>